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8" r:id="rId2"/>
    <p:sldId id="285" r:id="rId3"/>
    <p:sldId id="257" r:id="rId4"/>
    <p:sldId id="286" r:id="rId5"/>
    <p:sldId id="290" r:id="rId6"/>
    <p:sldId id="263" r:id="rId7"/>
    <p:sldId id="291" r:id="rId8"/>
    <p:sldId id="295" r:id="rId9"/>
    <p:sldId id="299" r:id="rId10"/>
    <p:sldId id="300" r:id="rId11"/>
    <p:sldId id="301" r:id="rId12"/>
    <p:sldId id="302" r:id="rId13"/>
  </p:sldIdLst>
  <p:sldSz cx="9144000" cy="5143500" type="screen16x9"/>
  <p:notesSz cx="6858000" cy="9144000"/>
  <p:embeddedFontLst>
    <p:embeddedFont>
      <p:font typeface="Playfair Display Regular" panose="020B0604020202020204" charset="-52"/>
      <p:regular r:id="rId15"/>
      <p:bold r:id="rId16"/>
      <p:italic r:id="rId17"/>
      <p:boldItalic r:id="rId18"/>
    </p:embeddedFont>
    <p:embeddedFont>
      <p:font typeface="Inter-Regular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C0E8D5F-B303-426A-8165-CBD74C36EAC9}">
  <a:tblStyle styleId="{AC0E8D5F-B303-426A-8165-CBD74C36EA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746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731575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4816" y="0"/>
            <a:ext cx="4269193" cy="437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113" y="0"/>
            <a:ext cx="3604894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✓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505100" y="0"/>
            <a:ext cx="2396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 dirty="0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rPr>
              <a:t>1</a:t>
            </a:r>
            <a:endParaRPr sz="30000" dirty="0">
              <a:solidFill>
                <a:schemeClr val="l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4294967295"/>
          </p:nvPr>
        </p:nvSpPr>
        <p:spPr>
          <a:xfrm>
            <a:off x="505100" y="4227934"/>
            <a:ext cx="4102100" cy="2746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Підготувала </a:t>
            </a:r>
            <a:r>
              <a:rPr lang="uk-UA" sz="1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вебінар</a:t>
            </a:r>
            <a:r>
              <a:rPr lang="uk-UA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консультант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КУ «ЦПРПП ВМР» Тетяна </a:t>
            </a:r>
            <a:r>
              <a:rPr lang="uk-UA" sz="1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Непочатенко</a:t>
            </a:r>
            <a:endParaRPr sz="1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t="8544" r="9849" b="6631"/>
          <a:stretch/>
        </p:blipFill>
        <p:spPr>
          <a:xfrm>
            <a:off x="2212848" y="356616"/>
            <a:ext cx="4447384" cy="367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446"/>
            <a:ext cx="2376264" cy="1344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1520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err="1" smtClean="0">
                <a:solidFill>
                  <a:srgbClr val="FF0000"/>
                </a:solidFill>
              </a:rPr>
              <a:t>Дисграфія</a:t>
            </a:r>
            <a:r>
              <a:rPr lang="ru-RU" sz="1200" b="1" i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- </a:t>
            </a:r>
            <a:r>
              <a:rPr lang="ru-RU" sz="1200" i="1" dirty="0" err="1" smtClean="0"/>
              <a:t>це</a:t>
            </a:r>
            <a:r>
              <a:rPr lang="ru-RU" sz="1200" i="1" dirty="0" smtClean="0"/>
              <a:t> </a:t>
            </a:r>
            <a:r>
              <a:rPr lang="ru-RU" sz="1200" i="1" dirty="0" err="1"/>
              <a:t>особливість</a:t>
            </a:r>
            <a:r>
              <a:rPr lang="ru-RU" sz="1200" i="1" dirty="0"/>
              <a:t>, коли </a:t>
            </a:r>
            <a:r>
              <a:rPr lang="ru-RU" sz="1200" i="1" dirty="0" err="1"/>
              <a:t>людині</a:t>
            </a:r>
            <a:r>
              <a:rPr lang="ru-RU" sz="1200" i="1" dirty="0"/>
              <a:t> </a:t>
            </a:r>
            <a:r>
              <a:rPr lang="ru-RU" sz="1200" i="1" dirty="0" err="1"/>
              <a:t>важко</a:t>
            </a:r>
            <a:r>
              <a:rPr lang="ru-RU" sz="1200" i="1" dirty="0"/>
              <a:t> </a:t>
            </a:r>
            <a:r>
              <a:rPr lang="ru-RU" sz="1200" i="1" dirty="0" err="1"/>
              <a:t>писати</a:t>
            </a:r>
            <a:r>
              <a:rPr lang="ru-RU" sz="1200" i="1" dirty="0"/>
              <a:t> і, </a:t>
            </a:r>
            <a:r>
              <a:rPr lang="ru-RU" sz="1200" i="1" dirty="0" err="1"/>
              <a:t>відповідно</a:t>
            </a:r>
            <a:r>
              <a:rPr lang="ru-RU" sz="1200" i="1" dirty="0"/>
              <a:t>, </a:t>
            </a:r>
            <a:r>
              <a:rPr lang="ru-RU" sz="1200" i="1" dirty="0" err="1"/>
              <a:t>опанувати</a:t>
            </a:r>
            <a:r>
              <a:rPr lang="ru-RU" sz="1200" i="1" dirty="0"/>
              <a:t> </a:t>
            </a:r>
            <a:r>
              <a:rPr lang="ru-RU" sz="1200" i="1" dirty="0" err="1"/>
              <a:t>цю</a:t>
            </a:r>
            <a:r>
              <a:rPr lang="ru-RU" sz="1200" i="1" dirty="0"/>
              <a:t> </a:t>
            </a:r>
            <a:r>
              <a:rPr lang="ru-RU" sz="1200" i="1" dirty="0" err="1"/>
              <a:t>навичку</a:t>
            </a:r>
            <a:r>
              <a:rPr lang="ru-RU" sz="1200" i="1" dirty="0"/>
              <a:t>.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i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88" y="699521"/>
            <a:ext cx="41044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дисграфії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у будь-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заманеться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внизу – і повести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вгорі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і повести вниз.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в одному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складами.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-таки – так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проєктує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Розділові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знаки 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слова.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кому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де. Тому ставить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деінде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букв. Практично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нормально. Але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6-ти повинна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Нелогічні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“жаба”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Або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робота”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шадомня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робота”.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5648" y="1379610"/>
            <a:ext cx="503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Як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полегшити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дисграфіків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Розділяйте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маленьких.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“Прочитайте текст,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підкресліть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вставте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В одному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три.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дисграфіків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чином: “Пункт 1. Прочитайте текст” –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прочитала текст.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“Пункт 2.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Вставте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вона вставила.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Підкресліть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впоратися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вправою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візуалізацією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образами.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дисграфіків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максимум три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(і то,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складно).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два.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шрифтом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якесь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шрифтом: “Прочитайте текст і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запам’ятайте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буде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маркером,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полегшить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6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 t="15140" r="15055" b="9260"/>
          <a:stretch/>
        </p:blipFill>
        <p:spPr>
          <a:xfrm>
            <a:off x="5436096" y="1563638"/>
            <a:ext cx="3456384" cy="29829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339502"/>
            <a:ext cx="3964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solidFill>
                  <a:srgbClr val="FFB9A7">
                    <a:lumMod val="25000"/>
                  </a:srgbClr>
                </a:solidFill>
              </a:rPr>
              <a:t>6. Організація уроку в інклюзивному класі</a:t>
            </a:r>
            <a:endParaRPr lang="ru-RU" b="1" dirty="0">
              <a:solidFill>
                <a:srgbClr val="FFB9A7">
                  <a:lumMod val="2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843558"/>
            <a:ext cx="56166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Під час уроку, з метою орієнтування учнів у завданні та плануванні своїх дій, вчителю слід вдаватися до таких прийомів:</a:t>
            </a:r>
          </a:p>
          <a:p>
            <a:endParaRPr lang="uk-UA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dirty="0" smtClean="0"/>
              <a:t>Неодноразове повторення завдання.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dirty="0" smtClean="0"/>
              <a:t>Пропонування альтернативного способу виконання завдання.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dirty="0" smtClean="0"/>
              <a:t>Надання усного зразка чи початку фрази.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dirty="0" smtClean="0"/>
              <a:t>Демонстрування дій з коментуванням.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dirty="0" smtClean="0"/>
              <a:t>Добір дії за аналогією.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dirty="0" smtClean="0"/>
              <a:t>Чергування легких та важких завдань.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8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7614"/>
            <a:ext cx="4320480" cy="216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5552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Інклюзія – це коли важливий кожен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71700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увагу!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0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95486"/>
            <a:ext cx="4102500" cy="437100"/>
          </a:xfrm>
        </p:spPr>
        <p:txBody>
          <a:bodyPr/>
          <a:lstStyle/>
          <a:p>
            <a:r>
              <a:rPr lang="uk-UA" b="1" dirty="0" smtClean="0"/>
              <a:t>План роботи\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843558"/>
            <a:ext cx="4320756" cy="352839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uk-UA" sz="1400" b="1" dirty="0" err="1" smtClean="0">
                <a:solidFill>
                  <a:schemeClr val="accent6">
                    <a:lumMod val="50000"/>
                  </a:schemeClr>
                </a:solidFill>
              </a:rPr>
              <a:t>Слабозорі</a:t>
            </a:r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</a:rPr>
              <a:t> діти в інклюзивному класі.</a:t>
            </a:r>
          </a:p>
          <a:p>
            <a:pPr>
              <a:buFont typeface="+mj-lt"/>
              <a:buAutoNum type="arabicPeriod"/>
            </a:pPr>
            <a:endParaRPr lang="uk-UA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</a:rPr>
              <a:t>Як працювати з глухою дитиною в інклюзивному класі.</a:t>
            </a:r>
          </a:p>
          <a:p>
            <a:pPr>
              <a:buFont typeface="+mj-lt"/>
              <a:buAutoNum type="arabicPeriod"/>
            </a:pPr>
            <a:endParaRPr lang="uk-UA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</a:rPr>
              <a:t>Діти дощу. Які є прийоми роботи з дітьми з аутизмом.</a:t>
            </a:r>
          </a:p>
          <a:p>
            <a:pPr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Синдром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дефіциту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уваги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гіперактивність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(СДУГ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>
              <a:buFont typeface="+mj-lt"/>
              <a:buAutoNum type="arabicPeriod"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Дислексія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та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дисграфія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хвороби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творчих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людей.</a:t>
            </a:r>
          </a:p>
          <a:p>
            <a:pPr>
              <a:buFont typeface="+mj-lt"/>
              <a:buAutoNum type="arabicPeriod"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уроку в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інклюзивному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класі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44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79512" y="2427734"/>
            <a:ext cx="54006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Інклюзія</a:t>
            </a:r>
            <a:r>
              <a:rPr lang="uk-UA" sz="2000" dirty="0" smtClean="0"/>
              <a:t> – це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/>
              <a:t>реального </a:t>
            </a:r>
            <a:r>
              <a:rPr lang="ru-RU" sz="2000" dirty="0" err="1"/>
              <a:t>включення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з </a:t>
            </a:r>
            <a:r>
              <a:rPr lang="ru-RU" sz="2000" dirty="0" err="1"/>
              <a:t>особливими</a:t>
            </a:r>
            <a:r>
              <a:rPr lang="ru-RU" sz="2000" dirty="0"/>
              <a:t> потребами в </a:t>
            </a:r>
            <a:r>
              <a:rPr lang="ru-RU" sz="2000" dirty="0" err="1"/>
              <a:t>активне</a:t>
            </a:r>
            <a:r>
              <a:rPr lang="ru-RU" sz="2000" dirty="0"/>
              <a:t> </a:t>
            </a:r>
            <a:r>
              <a:rPr lang="ru-RU" sz="2000" dirty="0" err="1"/>
              <a:t>суспільне</a:t>
            </a:r>
            <a:r>
              <a:rPr lang="ru-RU" sz="2000" dirty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Інклюзивне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навчання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smtClean="0"/>
              <a:t> </a:t>
            </a:r>
            <a:r>
              <a:rPr lang="ru-RU" sz="2000" dirty="0" err="1"/>
              <a:t>це</a:t>
            </a:r>
            <a:r>
              <a:rPr lang="ru-RU" sz="2000" dirty="0"/>
              <a:t> система 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ґрунтується</a:t>
            </a:r>
            <a:r>
              <a:rPr lang="ru-RU" sz="2000" dirty="0"/>
              <a:t> на </a:t>
            </a:r>
            <a:r>
              <a:rPr lang="ru-RU" sz="2000" dirty="0" err="1"/>
              <a:t>принципі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основного права </a:t>
            </a:r>
            <a:r>
              <a:rPr lang="ru-RU" sz="2000" dirty="0" err="1"/>
              <a:t>дітей</a:t>
            </a:r>
            <a:r>
              <a:rPr lang="ru-RU" sz="2000" dirty="0"/>
              <a:t> на </a:t>
            </a:r>
            <a:r>
              <a:rPr lang="ru-RU" sz="2000" dirty="0" err="1"/>
              <a:t>освіту</a:t>
            </a:r>
            <a:r>
              <a:rPr lang="ru-RU" sz="2000" dirty="0"/>
              <a:t> та права </a:t>
            </a:r>
            <a:r>
              <a:rPr lang="ru-RU" sz="2000" dirty="0" err="1"/>
              <a:t>здобувати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за </a:t>
            </a:r>
            <a:r>
              <a:rPr lang="ru-RU" sz="2000" dirty="0" err="1"/>
              <a:t>місцем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 з </a:t>
            </a:r>
            <a:r>
              <a:rPr lang="ru-RU" sz="2000" dirty="0" err="1"/>
              <a:t>особливими</a:t>
            </a:r>
            <a:r>
              <a:rPr lang="ru-RU" sz="2000" dirty="0"/>
              <a:t> </a:t>
            </a:r>
            <a:r>
              <a:rPr lang="ru-RU" sz="2000" dirty="0" err="1"/>
              <a:t>освітніми</a:t>
            </a:r>
            <a:r>
              <a:rPr lang="ru-RU" sz="2000" dirty="0"/>
              <a:t> потребами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загальноосвітнього</a:t>
            </a:r>
            <a:r>
              <a:rPr lang="ru-RU" sz="2000" dirty="0"/>
              <a:t> закладу.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sz="2800" dirty="0"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t="9909" r="13066" b="7357"/>
          <a:stretch/>
        </p:blipFill>
        <p:spPr>
          <a:xfrm>
            <a:off x="6444208" y="1275606"/>
            <a:ext cx="2448272" cy="289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483518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2">
                    <a:lumMod val="25000"/>
                  </a:schemeClr>
                </a:solidFill>
              </a:rPr>
              <a:t>1.Слабозорі </a:t>
            </a:r>
            <a:r>
              <a:rPr lang="uk-UA" sz="1600" b="1" dirty="0">
                <a:solidFill>
                  <a:schemeClr val="tx2">
                    <a:lumMod val="25000"/>
                  </a:schemeClr>
                </a:solidFill>
              </a:rPr>
              <a:t>діти в інклюзивному </a:t>
            </a:r>
            <a:r>
              <a:rPr lang="uk-UA" sz="1600" b="1" dirty="0" smtClean="0">
                <a:solidFill>
                  <a:schemeClr val="tx2">
                    <a:lumMod val="25000"/>
                  </a:schemeClr>
                </a:solidFill>
              </a:rPr>
              <a:t>класі</a:t>
            </a:r>
            <a:endParaRPr lang="uk-UA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822072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solidFill>
                  <a:schemeClr val="accent3">
                    <a:lumMod val="50000"/>
                  </a:schemeClr>
                </a:solidFill>
              </a:rPr>
              <a:t>Зміст навчання дітей із порушенням зору має бути таким самим, як для дітей, які добре бачать</a:t>
            </a:r>
            <a:endParaRPr lang="ru-RU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419622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Роль вчителя (правила і рекомендації):</a:t>
            </a:r>
          </a:p>
          <a:p>
            <a:pPr marL="342900" indent="-342900">
              <a:buAutoNum type="arabicPeriod"/>
            </a:pPr>
            <a:r>
              <a:rPr lang="uk-UA" dirty="0" smtClean="0"/>
              <a:t>Основна функція вчителя – подавати навчальний матеріал.</a:t>
            </a:r>
          </a:p>
          <a:p>
            <a:pPr marL="342900" indent="-342900">
              <a:buAutoNum type="arabicPeriod"/>
            </a:pPr>
            <a:r>
              <a:rPr lang="uk-UA" dirty="0" smtClean="0"/>
              <a:t>При використанні мультимедійної дошки, комп’ютера або відео вчитель повинен попередити про це асистента вчителя.</a:t>
            </a:r>
          </a:p>
          <a:p>
            <a:pPr marL="342900" indent="-342900">
              <a:buAutoNum type="arabicPeriod"/>
            </a:pPr>
            <a:r>
              <a:rPr lang="uk-UA" dirty="0"/>
              <a:t>В</a:t>
            </a:r>
            <a:r>
              <a:rPr lang="uk-UA" dirty="0" smtClean="0"/>
              <a:t>читель повинен навчитися читати сигнали, які подає йому </a:t>
            </a:r>
            <a:r>
              <a:rPr lang="uk-UA" dirty="0" err="1" smtClean="0"/>
              <a:t>слабозора</a:t>
            </a:r>
            <a:r>
              <a:rPr lang="uk-UA" dirty="0" smtClean="0"/>
              <a:t> дитина.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075806"/>
            <a:ext cx="5760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Роль асистента вчителя (правила і поради):</a:t>
            </a:r>
          </a:p>
          <a:p>
            <a:pPr marL="342900" indent="-342900">
              <a:buAutoNum type="arabicPeriod"/>
            </a:pPr>
            <a:r>
              <a:rPr lang="uk-UA" dirty="0" smtClean="0"/>
              <a:t>Асистент вчителя – це не тлумач і не поводир.</a:t>
            </a:r>
          </a:p>
          <a:p>
            <a:pPr marL="342900" indent="-342900">
              <a:buAutoNum type="arabicPeriod"/>
            </a:pPr>
            <a:r>
              <a:rPr lang="uk-UA" dirty="0" smtClean="0"/>
              <a:t>Асистент вчителя не має коментувати кожну дію вчителя.</a:t>
            </a:r>
          </a:p>
          <a:p>
            <a:pPr marL="342900" indent="-342900">
              <a:buAutoNum type="arabicPeriod"/>
            </a:pPr>
            <a:r>
              <a:rPr lang="uk-UA" dirty="0" smtClean="0"/>
              <a:t>Асистент вчителя – це ланка, яка з’єднує педагогів, які мають працювати з дитиною (повідомляє про проблему, отримує інформацію, знає, де можна роздрукувати більшим шрифтом, допомагає озвучувати тощо).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4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90456"/>
            <a:ext cx="1931495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7072" y="390235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2. Як </a:t>
            </a:r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працювати з глухою дитиною в інклюзивному класі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776892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solidFill>
                  <a:schemeClr val="accent3">
                    <a:lumMod val="50000"/>
                  </a:schemeClr>
                </a:solidFill>
              </a:rPr>
              <a:t>Для глухих важливе якісне навчання: повноцінне, об’ємне – таке ж, яке дають іншим дітям</a:t>
            </a:r>
            <a:endParaRPr lang="ru-RU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31590"/>
            <a:ext cx="61926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Ролі вчителя та асистента вчителя (правила і поради):</a:t>
            </a:r>
          </a:p>
          <a:p>
            <a:pPr marL="342900" indent="-342900">
              <a:buAutoNum type="arabicPeriod"/>
            </a:pPr>
            <a:r>
              <a:rPr lang="uk-UA" dirty="0" smtClean="0"/>
              <a:t>Біля дошки мають бути і вчитель, і асистент.</a:t>
            </a:r>
          </a:p>
          <a:p>
            <a:pPr marL="342900" indent="-342900">
              <a:buAutoNum type="arabicPeriod"/>
            </a:pPr>
            <a:r>
              <a:rPr lang="uk-UA" dirty="0" smtClean="0"/>
              <a:t>Асистент вчителя не повинен зменшувати обсяг інформації, що вчитель подає дітям.</a:t>
            </a:r>
          </a:p>
          <a:p>
            <a:pPr marL="342900" indent="-342900">
              <a:buAutoNum type="arabicPeriod"/>
            </a:pPr>
            <a:r>
              <a:rPr lang="uk-UA" dirty="0" smtClean="0"/>
              <a:t>Враховувати, які особливості візуального сприймання глухої дитини.</a:t>
            </a:r>
          </a:p>
          <a:p>
            <a:pPr marL="342900" indent="-342900">
              <a:buAutoNum type="arabicPeriod"/>
            </a:pPr>
            <a:r>
              <a:rPr lang="uk-UA" dirty="0" smtClean="0"/>
              <a:t>Дотримуватися пауз, говорити, лише дивлячись на клас. Якщо вчитель чи асистент бачать, що в цей час дитина опустила очі в підручник, то асистент має почекати, поки глуха дитина підніме очі, і тоді продовжити те, на чому зупинився.</a:t>
            </a:r>
          </a:p>
          <a:p>
            <a:pPr marL="342900" indent="-342900">
              <a:buAutoNum type="arabicPeriod"/>
            </a:pPr>
            <a:r>
              <a:rPr lang="uk-UA" dirty="0" smtClean="0"/>
              <a:t>При використанні ілюстрації чи іншої наочності на </a:t>
            </a:r>
            <a:r>
              <a:rPr lang="uk-UA" dirty="0" err="1" smtClean="0"/>
              <a:t>уроці</a:t>
            </a:r>
            <a:r>
              <a:rPr lang="uk-UA" dirty="0" smtClean="0"/>
              <a:t>, вчитель має попередити про це асистента. Потрібно пам’ятати, що в один момент глуха дитина здатна утримувати увагу лише на одному джерелі інформації.</a:t>
            </a:r>
          </a:p>
          <a:p>
            <a:pPr marL="342900" indent="-342900">
              <a:buAutoNum type="arabicPeriod"/>
            </a:pPr>
            <a:r>
              <a:rPr lang="uk-UA" dirty="0" smtClean="0"/>
              <a:t>Менше пояснень теорії – більше практики.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3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99792" y="129703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25000"/>
                  </a:schemeClr>
                </a:solidFill>
              </a:rPr>
              <a:t>6. Організація уроку в інклюзивному класі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63480"/>
            <a:ext cx="6660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solidFill>
                  <a:schemeClr val="accent1">
                    <a:lumMod val="50000"/>
                  </a:schemeClr>
                </a:solidFill>
              </a:rPr>
              <a:t>Урок повинен мати чіткий алгоритм. Звикаючи до певного алгоритму, діти стають більш організованими.</a:t>
            </a:r>
          </a:p>
          <a:p>
            <a:pPr marL="228600" indent="-228600">
              <a:buAutoNum type="arabicPeriod"/>
            </a:pPr>
            <a:r>
              <a:rPr lang="uk-UA" sz="1200" dirty="0" smtClean="0">
                <a:solidFill>
                  <a:schemeClr val="tx1">
                    <a:lumMod val="75000"/>
                  </a:schemeClr>
                </a:solidFill>
              </a:rPr>
              <a:t>Кожне завдання, яке пропонується дітям з ООП має відповідати певним алгоритмом дій. </a:t>
            </a:r>
            <a:r>
              <a:rPr lang="uk-UA" sz="1200" dirty="0">
                <a:solidFill>
                  <a:schemeClr val="tx1">
                    <a:lumMod val="75000"/>
                  </a:schemeClr>
                </a:solidFill>
              </a:rPr>
              <a:t>З</a:t>
            </a:r>
            <a:r>
              <a:rPr lang="uk-UA" sz="1200" dirty="0" smtClean="0">
                <a:solidFill>
                  <a:schemeClr val="tx1">
                    <a:lumMod val="75000"/>
                  </a:schemeClr>
                </a:solidFill>
              </a:rPr>
              <a:t>авдання виконуються за наступним алгоритмом: учитель оголошує завдання (тобто «що ми будемо робити») – діти або одна дитина промовляє завдання після вчителя; можна використовувати картки з опорними словами або пропозиціями; учитель озвучує, у якій послідовності треба виконувати завдання. Тут потрібно використовувати картки з алгоритмом дій, ілюстрації, що відображають алгоритм виконання завдань, схеми, таблиці.</a:t>
            </a:r>
          </a:p>
          <a:p>
            <a:pPr marL="228600" indent="-228600">
              <a:buAutoNum type="arabicPeriod"/>
            </a:pPr>
            <a:r>
              <a:rPr lang="uk-UA" sz="1200" dirty="0" smtClean="0">
                <a:solidFill>
                  <a:schemeClr val="tx1">
                    <a:lumMod val="75000"/>
                  </a:schemeClr>
                </a:solidFill>
              </a:rPr>
              <a:t>Учитель під час використання засобів наочності повинен знати і враховувати: роль наочності в розв’язанні навчальних завдань; функції наочних посібників в даному навчальному процесі; вікові та індивідуальні особливості учнів.</a:t>
            </a:r>
          </a:p>
          <a:p>
            <a:pPr marL="228600" indent="-228600">
              <a:buAutoNum type="arabicPeriod"/>
            </a:pPr>
            <a:r>
              <a:rPr lang="uk-UA" sz="1200" dirty="0" smtClean="0">
                <a:solidFill>
                  <a:schemeClr val="tx1">
                    <a:lumMod val="75000"/>
                  </a:schemeClr>
                </a:solidFill>
              </a:rPr>
              <a:t>Врахування порушення пізнавальної діяльності дітей з особливими освітніми потребами, зокрема уваги, виснажливості, швидкої втомлюваності від одноманітної діяльності.</a:t>
            </a:r>
          </a:p>
          <a:p>
            <a:pPr marL="228600" indent="-228600">
              <a:buAutoNum type="arabicPeriod"/>
            </a:pPr>
            <a:r>
              <a:rPr lang="uk-UA" sz="1200" dirty="0" smtClean="0">
                <a:solidFill>
                  <a:schemeClr val="tx1">
                    <a:lumMod val="75000"/>
                  </a:schemeClr>
                </a:solidFill>
              </a:rPr>
              <a:t>На </a:t>
            </a:r>
            <a:r>
              <a:rPr lang="uk-UA" sz="1200" dirty="0" err="1" smtClean="0">
                <a:solidFill>
                  <a:schemeClr val="tx1">
                    <a:lumMod val="75000"/>
                  </a:schemeClr>
                </a:solidFill>
              </a:rPr>
              <a:t>уроці</a:t>
            </a:r>
            <a:r>
              <a:rPr lang="uk-UA" sz="1200" dirty="0" smtClean="0">
                <a:solidFill>
                  <a:schemeClr val="tx1">
                    <a:lumMod val="75000"/>
                  </a:schemeClr>
                </a:solidFill>
              </a:rPr>
              <a:t> вчитель повинен змінювати різні види діяльності: починати урок краще з завдань, які тренують пам’ять, увагу; складні завдання використовувати тільки в середині уроку; чергування завдання, пов’язані з навчанням, і завдання, які мають тільки корекційну спрямованість (зорова гімнастика, використання завдань на розвиток дрібної моторики руки, розвиток сприйняття і мислення).</a:t>
            </a:r>
          </a:p>
          <a:p>
            <a:pPr marL="228600" indent="-228600">
              <a:buAutoNum type="arabicPeriod"/>
            </a:pPr>
            <a:r>
              <a:rPr lang="uk-UA" sz="1200" dirty="0" smtClean="0">
                <a:solidFill>
                  <a:schemeClr val="tx1">
                    <a:lumMod val="75000"/>
                  </a:schemeClr>
                </a:solidFill>
              </a:rPr>
              <a:t>Використання сюрпризних, ігрових моментів, міні-гри (тобто тієї діяльності, яка викликає позитивні емоції дітей).</a:t>
            </a:r>
            <a:endParaRPr lang="ru-R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t="14660" r="15056" b="8540"/>
          <a:stretch/>
        </p:blipFill>
        <p:spPr>
          <a:xfrm>
            <a:off x="6425305" y="1203597"/>
            <a:ext cx="2703001" cy="237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15766"/>
            <a:ext cx="2333749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" y="498426"/>
            <a:ext cx="2671546" cy="1829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211650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3</a:t>
            </a: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. Діти </a:t>
            </a:r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дощу. Які є прийоми роботи з дітьми з </a:t>
            </a: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аутизмом.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936690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Сильні сторони осіб з аутизмом: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Схильність до впорядкованості, завершеності, структурованості;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Кмітливість, переважання невербального інтелекту;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Високорозвинена механічна пам’ять;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Здатність до запам’ятовування знакових систем;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Здатність бездоганно та без </a:t>
            </a:r>
            <a:r>
              <a:rPr lang="uk-UA" sz="1200" dirty="0" err="1" smtClean="0"/>
              <a:t>відволікань</a:t>
            </a:r>
            <a:r>
              <a:rPr lang="uk-UA" sz="1200" dirty="0" smtClean="0"/>
              <a:t> виконувати ті дії, яких навчені;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Високорозвинена здатність орієнтуватися у просторі й часі;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Абсолютний музичний слух.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78777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Прийоми роботи з дітьми з аутизмом: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Система заохочень.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Максимальна візуалізація (візуалізація розкладу, правил поведінки або правил навчання із застосуванням піктограм, карток, малюнків, схем тощо);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Моделювання;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uk-UA" sz="1200" dirty="0" smtClean="0"/>
              <a:t>Під час роботи з дітьми з аутизмом ми маємо враховувати їхні особливості сприйняття й сенсорної роботи (шумопоглинальні навушники, </a:t>
            </a:r>
            <a:r>
              <a:rPr lang="uk-UA" sz="1200" dirty="0" err="1" smtClean="0"/>
              <a:t>обтяжувачі</a:t>
            </a:r>
            <a:r>
              <a:rPr lang="uk-UA" sz="1200" dirty="0" smtClean="0"/>
              <a:t> на ноги, предмети, які дитина може стискати або перебирати пальцями тощо).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403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2" y="1956357"/>
            <a:ext cx="1440160" cy="1344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9786"/>
            <a:ext cx="1872208" cy="1466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108" y="267494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4. Синдром дефіциту уваги та гіперактивність (СДУГ)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440" y="804051"/>
            <a:ext cx="43627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/>
              <a:t>Особливості дітей із синдромом дефіциту уваги та гіперактивності</a:t>
            </a:r>
            <a:r>
              <a:rPr lang="uk-UA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Надмірна моторна активність;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Порушення уваги;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Емоційна недорозвиненість (імпульсивність).</a:t>
            </a:r>
          </a:p>
          <a:p>
            <a:pPr marL="1435100"/>
            <a:r>
              <a:rPr lang="uk-UA" sz="1200" i="1" dirty="0" smtClean="0"/>
              <a:t>           </a:t>
            </a:r>
          </a:p>
          <a:p>
            <a:pPr marL="1435100"/>
            <a:r>
              <a:rPr lang="uk-UA" sz="1200" i="1" dirty="0"/>
              <a:t> </a:t>
            </a:r>
            <a:r>
              <a:rPr lang="uk-UA" sz="1200" i="1" dirty="0" smtClean="0"/>
              <a:t>      Як наслідок це призводить до:</a:t>
            </a:r>
          </a:p>
          <a:p>
            <a:pPr marL="16065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Поведінкових проблем;</a:t>
            </a:r>
          </a:p>
          <a:p>
            <a:pPr marL="16065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Негативної реакції оточення;</a:t>
            </a:r>
          </a:p>
          <a:p>
            <a:pPr marL="16065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Низької самооцінки;</a:t>
            </a:r>
          </a:p>
          <a:p>
            <a:pPr marL="16065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Низького рівня прагнень;</a:t>
            </a:r>
          </a:p>
          <a:p>
            <a:pPr marL="16065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Труднощів у навчанні;</a:t>
            </a:r>
          </a:p>
          <a:p>
            <a:pPr marL="16065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Дефіциту комунікативних навичок.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264" y="3364509"/>
            <a:ext cx="3930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/>
              <a:t>           Так, ці діти потребують</a:t>
            </a:r>
            <a:r>
              <a:rPr lang="uk-UA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Похвали («це тобі особливо вдалося», а не просто «молодець»);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Мінімальної кількості критичних зауважень;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dirty="0" smtClean="0"/>
              <a:t>Уважного ставлення.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48" y="1656349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/>
              <a:t>                 Під час уроку рекомендується: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dirty="0" smtClean="0"/>
              <a:t>Перед початком основної частини уроку </a:t>
            </a:r>
            <a:r>
              <a:rPr lang="uk-UA" sz="1200" dirty="0" err="1" smtClean="0"/>
              <a:t>повідомте</a:t>
            </a:r>
            <a:r>
              <a:rPr lang="uk-UA" sz="1200" dirty="0" smtClean="0"/>
              <a:t> про план його проведення;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dirty="0" smtClean="0"/>
              <a:t>Нагадуйте теми, які вже вивчалися;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dirty="0" smtClean="0"/>
              <a:t>Тримати увагу такої дитини можна частими запитаннями та короткими завданнями;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dirty="0" smtClean="0"/>
              <a:t>Зазначте, які саме матеріали та предмети будуть потрібні на </a:t>
            </a:r>
            <a:r>
              <a:rPr lang="uk-UA" sz="1200" dirty="0" err="1" smtClean="0"/>
              <a:t>уроці</a:t>
            </a:r>
            <a:r>
              <a:rPr lang="uk-UA" sz="1200" dirty="0" smtClean="0"/>
              <a:t> (підручник, зошит, ручка, олівець);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dirty="0" smtClean="0"/>
              <a:t>Зверніть увагу дитини на те, як вона може отримати допомогу від вчителя чи асистента педагога (підняти руку, картку, кивнути головою тощо);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dirty="0" smtClean="0"/>
              <a:t>Тримати увагу дитини можна, ставлячи послідовні запитання з обговорюваної теми та додатково акцентуючи на ключових моментах;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dirty="0" smtClean="0"/>
              <a:t>Завдання доцільно розбивати на менші частини;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dirty="0" smtClean="0"/>
              <a:t>Таким діткам рекомендовано активно працювати із зошитом – підкреслювати, використовувати ручки та олівці різних кольорів.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11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972">
            <a:off x="5775989" y="1975407"/>
            <a:ext cx="3043159" cy="1447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2576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25000"/>
                  </a:schemeClr>
                </a:solidFill>
              </a:rPr>
              <a:t>5. </a:t>
            </a:r>
            <a:r>
              <a:rPr lang="uk-UA" b="1" dirty="0" err="1" smtClean="0">
                <a:solidFill>
                  <a:schemeClr val="accent1">
                    <a:lumMod val="25000"/>
                  </a:schemeClr>
                </a:solidFill>
              </a:rPr>
              <a:t>Дислексія</a:t>
            </a:r>
            <a:r>
              <a:rPr lang="uk-UA" b="1" dirty="0" smtClean="0">
                <a:solidFill>
                  <a:schemeClr val="accent1">
                    <a:lumMod val="25000"/>
                  </a:schemeClr>
                </a:solidFill>
              </a:rPr>
              <a:t>   та </a:t>
            </a:r>
            <a:r>
              <a:rPr lang="uk-UA" b="1" dirty="0" err="1" smtClean="0">
                <a:solidFill>
                  <a:schemeClr val="accent1">
                    <a:lumMod val="25000"/>
                  </a:schemeClr>
                </a:solidFill>
              </a:rPr>
              <a:t>дисграфія</a:t>
            </a:r>
            <a:r>
              <a:rPr lang="uk-UA" b="1" dirty="0" smtClean="0">
                <a:solidFill>
                  <a:schemeClr val="accent1">
                    <a:lumMod val="25000"/>
                  </a:schemeClr>
                </a:solidFill>
              </a:rPr>
              <a:t> – хвороби творчих людей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77155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err="1">
                <a:solidFill>
                  <a:srgbClr val="FF0000"/>
                </a:solidFill>
              </a:rPr>
              <a:t>Дислексія</a:t>
            </a:r>
            <a:r>
              <a:rPr lang="ru-RU" sz="1200" b="1" i="1" dirty="0">
                <a:solidFill>
                  <a:srgbClr val="FF0000"/>
                </a:solidFill>
              </a:rPr>
              <a:t> </a:t>
            </a:r>
            <a:r>
              <a:rPr lang="ru-RU" sz="1200" i="1" dirty="0" err="1"/>
              <a:t>визначається</a:t>
            </a:r>
            <a:r>
              <a:rPr lang="ru-RU" sz="1200" i="1" dirty="0"/>
              <a:t> як </a:t>
            </a:r>
            <a:r>
              <a:rPr lang="ru-RU" sz="1200" i="1" dirty="0" err="1"/>
              <a:t>стійка</a:t>
            </a:r>
            <a:r>
              <a:rPr lang="ru-RU" sz="1200" i="1" dirty="0"/>
              <a:t> </a:t>
            </a:r>
            <a:r>
              <a:rPr lang="ru-RU" sz="1200" i="1" dirty="0" err="1"/>
              <a:t>нездатність</a:t>
            </a:r>
            <a:r>
              <a:rPr lang="ru-RU" sz="1200" i="1" dirty="0"/>
              <a:t> </a:t>
            </a:r>
            <a:r>
              <a:rPr lang="ru-RU" sz="1200" i="1" dirty="0" err="1"/>
              <a:t>опанувати</a:t>
            </a:r>
            <a:r>
              <a:rPr lang="ru-RU" sz="1200" i="1" dirty="0"/>
              <a:t> </a:t>
            </a:r>
            <a:r>
              <a:rPr lang="ru-RU" sz="1200" i="1" dirty="0" err="1"/>
              <a:t>навичку</a:t>
            </a:r>
            <a:r>
              <a:rPr lang="ru-RU" sz="1200" i="1" dirty="0"/>
              <a:t> </a:t>
            </a:r>
            <a:r>
              <a:rPr lang="ru-RU" sz="1200" i="1" dirty="0" err="1"/>
              <a:t>читання</a:t>
            </a:r>
            <a:r>
              <a:rPr lang="ru-RU" sz="1200" i="1" dirty="0"/>
              <a:t> при нормальному </a:t>
            </a:r>
            <a:r>
              <a:rPr lang="ru-RU" sz="1200" i="1" dirty="0" err="1"/>
              <a:t>рівні</a:t>
            </a:r>
            <a:r>
              <a:rPr lang="ru-RU" sz="1200" i="1" dirty="0"/>
              <a:t> </a:t>
            </a:r>
            <a:r>
              <a:rPr lang="ru-RU" sz="1200" i="1" dirty="0" err="1"/>
              <a:t>інтелекту</a:t>
            </a:r>
            <a:r>
              <a:rPr lang="ru-RU" sz="1200" i="1" dirty="0"/>
              <a:t> в </a:t>
            </a:r>
            <a:r>
              <a:rPr lang="ru-RU" sz="1200" i="1" dirty="0" err="1"/>
              <a:t>оптимальних</a:t>
            </a:r>
            <a:r>
              <a:rPr lang="ru-RU" sz="1200" i="1" dirty="0"/>
              <a:t> </a:t>
            </a:r>
            <a:r>
              <a:rPr lang="ru-RU" sz="1200" i="1" dirty="0" err="1"/>
              <a:t>умовах</a:t>
            </a:r>
            <a:r>
              <a:rPr lang="ru-RU" sz="1200" i="1" dirty="0"/>
              <a:t> </a:t>
            </a:r>
            <a:r>
              <a:rPr lang="ru-RU" sz="1200" i="1" dirty="0" err="1"/>
              <a:t>навчання</a:t>
            </a:r>
            <a:r>
              <a:rPr lang="ru-RU" sz="12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225" y="1419622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При </a:t>
            </a:r>
            <a:r>
              <a:rPr lang="ru-RU" sz="1200" i="1" dirty="0" err="1"/>
              <a:t>оптичній</a:t>
            </a:r>
            <a:r>
              <a:rPr lang="ru-RU" sz="1200" i="1" dirty="0"/>
              <a:t> </a:t>
            </a:r>
            <a:r>
              <a:rPr lang="ru-RU" sz="1200" i="1" dirty="0" err="1"/>
              <a:t>формі</a:t>
            </a:r>
            <a:r>
              <a:rPr lang="ru-RU" sz="1200" i="1" dirty="0"/>
              <a:t> </a:t>
            </a:r>
            <a:r>
              <a:rPr lang="ru-RU" sz="1200" i="1" dirty="0" err="1"/>
              <a:t>дислексії</a:t>
            </a:r>
            <a:r>
              <a:rPr lang="ru-RU" sz="1200" i="1" dirty="0"/>
              <a:t> </a:t>
            </a:r>
            <a:r>
              <a:rPr lang="ru-RU" sz="1200" dirty="0" err="1"/>
              <a:t>використовують</a:t>
            </a:r>
            <a:r>
              <a:rPr lang="ru-RU" sz="1200" dirty="0"/>
              <a:t> </a:t>
            </a:r>
            <a:r>
              <a:rPr lang="ru-RU" sz="1200" dirty="0" err="1"/>
              <a:t>вправи</a:t>
            </a:r>
            <a:r>
              <a:rPr lang="ru-RU" sz="1200" dirty="0"/>
              <a:t> для </a:t>
            </a:r>
            <a:r>
              <a:rPr lang="ru-RU" sz="1200" dirty="0" err="1"/>
              <a:t>розвитку</a:t>
            </a:r>
            <a:r>
              <a:rPr lang="ru-RU" sz="1200" dirty="0"/>
              <a:t> </a:t>
            </a:r>
            <a:r>
              <a:rPr lang="ru-RU" sz="1200" dirty="0" err="1"/>
              <a:t>зорового</a:t>
            </a:r>
            <a:r>
              <a:rPr lang="ru-RU" sz="1200" dirty="0"/>
              <a:t> </a:t>
            </a:r>
            <a:r>
              <a:rPr lang="ru-RU" sz="1200" dirty="0" err="1"/>
              <a:t>сприйняття</a:t>
            </a:r>
            <a:r>
              <a:rPr lang="ru-RU" sz="1200" dirty="0"/>
              <a:t>, </a:t>
            </a:r>
            <a:r>
              <a:rPr lang="ru-RU" sz="1200" dirty="0" err="1"/>
              <a:t>уваги</a:t>
            </a:r>
            <a:r>
              <a:rPr lang="ru-RU" sz="1200" dirty="0"/>
              <a:t>, </a:t>
            </a:r>
            <a:r>
              <a:rPr lang="ru-RU" sz="1200" dirty="0" err="1"/>
              <a:t>пам'яті</a:t>
            </a:r>
            <a:r>
              <a:rPr lang="ru-RU" sz="1200" dirty="0"/>
              <a:t>.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різноманітні</a:t>
            </a:r>
            <a:r>
              <a:rPr lang="ru-RU" sz="1200" dirty="0"/>
              <a:t> </a:t>
            </a:r>
            <a:r>
              <a:rPr lang="ru-RU" sz="1200" dirty="0" err="1"/>
              <a:t>лабіринти</a:t>
            </a:r>
            <a:r>
              <a:rPr lang="ru-RU" sz="1200" dirty="0"/>
              <a:t>, </a:t>
            </a:r>
            <a:r>
              <a:rPr lang="ru-RU" sz="1200" dirty="0" err="1"/>
              <a:t>коректурна</a:t>
            </a:r>
            <a:r>
              <a:rPr lang="ru-RU" sz="1200" dirty="0"/>
              <a:t> </a:t>
            </a:r>
            <a:r>
              <a:rPr lang="ru-RU" sz="1200" dirty="0" smtClean="0"/>
              <a:t>правка, </a:t>
            </a:r>
            <a:r>
              <a:rPr lang="ru-RU" sz="1200" dirty="0" err="1"/>
              <a:t>відновлення</a:t>
            </a:r>
            <a:r>
              <a:rPr lang="ru-RU" sz="1200" dirty="0"/>
              <a:t> </a:t>
            </a:r>
            <a:r>
              <a:rPr lang="ru-RU" sz="1200" dirty="0" err="1"/>
              <a:t>малюнка</a:t>
            </a:r>
            <a:r>
              <a:rPr lang="ru-RU" sz="1200" dirty="0"/>
              <a:t> по </a:t>
            </a:r>
            <a:r>
              <a:rPr lang="ru-RU" sz="1200" dirty="0" err="1" smtClean="0"/>
              <a:t>пам’яті</a:t>
            </a:r>
            <a:r>
              <a:rPr lang="ru-RU" sz="1200" dirty="0"/>
              <a:t>, </a:t>
            </a:r>
            <a:r>
              <a:rPr lang="ru-RU" sz="1200" dirty="0" err="1"/>
              <a:t>відтворення</a:t>
            </a:r>
            <a:r>
              <a:rPr lang="ru-RU" sz="1200" dirty="0"/>
              <a:t> за </a:t>
            </a:r>
            <a:r>
              <a:rPr lang="ru-RU" sz="1200" dirty="0" err="1"/>
              <a:t>зразком</a:t>
            </a:r>
            <a:r>
              <a:rPr lang="ru-RU" sz="1200" dirty="0"/>
              <a:t>. </a:t>
            </a:r>
            <a:r>
              <a:rPr lang="ru-RU" sz="1200" dirty="0" err="1" smtClean="0"/>
              <a:t>Графічні</a:t>
            </a:r>
            <a:r>
              <a:rPr lang="ru-RU" sz="1200" dirty="0" smtClean="0"/>
              <a:t> </a:t>
            </a:r>
            <a:r>
              <a:rPr lang="ru-RU" sz="1200" dirty="0" err="1"/>
              <a:t>диктанти</a:t>
            </a:r>
            <a:r>
              <a:rPr lang="ru-RU" sz="1200" dirty="0"/>
              <a:t> </a:t>
            </a:r>
            <a:r>
              <a:rPr lang="ru-RU" sz="1200" dirty="0" err="1"/>
              <a:t>допоможуть</a:t>
            </a:r>
            <a:r>
              <a:rPr lang="ru-RU" sz="1200" dirty="0"/>
              <a:t> з </a:t>
            </a:r>
            <a:r>
              <a:rPr lang="ru-RU" sz="1200" dirty="0" err="1"/>
              <a:t>розвитком</a:t>
            </a:r>
            <a:r>
              <a:rPr lang="ru-RU" sz="1200" dirty="0"/>
              <a:t> </a:t>
            </a:r>
            <a:r>
              <a:rPr lang="ru-RU" sz="1200" dirty="0" err="1"/>
              <a:t>просторових</a:t>
            </a:r>
            <a:r>
              <a:rPr lang="ru-RU" sz="1200" dirty="0"/>
              <a:t> </a:t>
            </a:r>
            <a:r>
              <a:rPr lang="ru-RU" sz="1200" dirty="0" err="1"/>
              <a:t>уявлень</a:t>
            </a:r>
            <a:r>
              <a:rPr lang="ru-RU" sz="1200" dirty="0"/>
              <a:t>. </a:t>
            </a:r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важко</a:t>
            </a:r>
            <a:r>
              <a:rPr lang="ru-RU" sz="1200" dirty="0"/>
              <a:t> </a:t>
            </a:r>
            <a:r>
              <a:rPr lang="ru-RU" sz="1200" dirty="0" err="1"/>
              <a:t>утримувати</a:t>
            </a:r>
            <a:r>
              <a:rPr lang="ru-RU" sz="1200" dirty="0"/>
              <a:t> рядок, </a:t>
            </a:r>
            <a:r>
              <a:rPr lang="ru-RU" sz="1200" dirty="0" err="1"/>
              <a:t>закривають</a:t>
            </a:r>
            <a:r>
              <a:rPr lang="ru-RU" sz="1200" dirty="0"/>
              <a:t> текст </a:t>
            </a:r>
            <a:r>
              <a:rPr lang="ru-RU" sz="1200" dirty="0" err="1"/>
              <a:t>нижче</a:t>
            </a:r>
            <a:r>
              <a:rPr lang="ru-RU" sz="1200" dirty="0"/>
              <a:t> </a:t>
            </a:r>
            <a:r>
              <a:rPr lang="ru-RU" sz="1200" dirty="0" err="1"/>
              <a:t>аркушем</a:t>
            </a:r>
            <a:r>
              <a:rPr lang="ru-RU" sz="1200" dirty="0"/>
              <a:t> </a:t>
            </a:r>
            <a:r>
              <a:rPr lang="ru-RU" sz="1200" dirty="0" err="1"/>
              <a:t>паперу</a:t>
            </a:r>
            <a:r>
              <a:rPr lang="ru-RU" sz="1200" dirty="0"/>
              <a:t>, </a:t>
            </a:r>
            <a:r>
              <a:rPr lang="ru-RU" sz="1200" dirty="0" err="1"/>
              <a:t>або</a:t>
            </a:r>
            <a:r>
              <a:rPr lang="ru-RU" sz="1200" dirty="0"/>
              <a:t> “</a:t>
            </a:r>
            <a:r>
              <a:rPr lang="ru-RU" sz="1200" dirty="0" err="1"/>
              <a:t>віконечком</a:t>
            </a:r>
            <a:r>
              <a:rPr lang="ru-RU" sz="1200" dirty="0"/>
              <a:t> для </a:t>
            </a:r>
            <a:r>
              <a:rPr lang="ru-RU" sz="1200" dirty="0" err="1"/>
              <a:t>читання</a:t>
            </a:r>
            <a:r>
              <a:rPr lang="ru-RU" sz="1200" dirty="0" smtClean="0"/>
              <a:t>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err="1" smtClean="0"/>
              <a:t>Фонематична</a:t>
            </a:r>
            <a:r>
              <a:rPr lang="ru-RU" sz="1200" i="1" dirty="0" smtClean="0"/>
              <a:t> </a:t>
            </a:r>
            <a:r>
              <a:rPr lang="ru-RU" sz="1200" i="1" dirty="0" err="1"/>
              <a:t>дислексія</a:t>
            </a:r>
            <a:r>
              <a:rPr lang="ru-RU" sz="1200" dirty="0"/>
              <a:t> </a:t>
            </a:r>
            <a:r>
              <a:rPr lang="ru-RU" sz="1200" dirty="0" err="1"/>
              <a:t>потребує</a:t>
            </a:r>
            <a:r>
              <a:rPr lang="ru-RU" sz="1200" dirty="0"/>
              <a:t> </a:t>
            </a:r>
            <a:r>
              <a:rPr lang="ru-RU" sz="1200" dirty="0" err="1"/>
              <a:t>роботи</a:t>
            </a:r>
            <a:r>
              <a:rPr lang="ru-RU" sz="1200" dirty="0"/>
              <a:t> логопеда. </a:t>
            </a:r>
            <a:r>
              <a:rPr lang="ru-RU" sz="1200" dirty="0" err="1"/>
              <a:t>Корисні</a:t>
            </a:r>
            <a:r>
              <a:rPr lang="ru-RU" sz="1200" dirty="0"/>
              <a:t> </a:t>
            </a:r>
            <a:r>
              <a:rPr lang="ru-RU" sz="1200" dirty="0" err="1"/>
              <a:t>вправи</a:t>
            </a:r>
            <a:r>
              <a:rPr lang="ru-RU" sz="1200" dirty="0"/>
              <a:t> на </a:t>
            </a:r>
            <a:r>
              <a:rPr lang="ru-RU" sz="1200" dirty="0" err="1"/>
              <a:t>розпізнавання</a:t>
            </a:r>
            <a:r>
              <a:rPr lang="ru-RU" sz="1200" dirty="0"/>
              <a:t> </a:t>
            </a:r>
            <a:r>
              <a:rPr lang="ru-RU" sz="1200" dirty="0" err="1"/>
              <a:t>звуків</a:t>
            </a:r>
            <a:r>
              <a:rPr lang="ru-RU" sz="1200" dirty="0"/>
              <a:t> у </a:t>
            </a:r>
            <a:r>
              <a:rPr lang="ru-RU" sz="1200" dirty="0" err="1"/>
              <a:t>слові</a:t>
            </a:r>
            <a:r>
              <a:rPr lang="ru-RU" sz="1200" dirty="0"/>
              <a:t>, </a:t>
            </a:r>
            <a:r>
              <a:rPr lang="ru-RU" sz="1200" dirty="0" err="1"/>
              <a:t>звуковий</a:t>
            </a:r>
            <a:r>
              <a:rPr lang="ru-RU" sz="1200" dirty="0"/>
              <a:t> </a:t>
            </a:r>
            <a:r>
              <a:rPr lang="ru-RU" sz="1200" dirty="0" err="1"/>
              <a:t>розбір</a:t>
            </a:r>
            <a:r>
              <a:rPr lang="ru-RU" sz="1200" dirty="0"/>
              <a:t> </a:t>
            </a:r>
            <a:r>
              <a:rPr lang="ru-RU" sz="1200" dirty="0" err="1"/>
              <a:t>слів</a:t>
            </a:r>
            <a:r>
              <a:rPr lang="ru-RU" sz="1200" dirty="0"/>
              <a:t>, </a:t>
            </a:r>
            <a:r>
              <a:rPr lang="ru-RU" sz="1200" dirty="0" err="1"/>
              <a:t>підбір</a:t>
            </a:r>
            <a:r>
              <a:rPr lang="ru-RU" sz="1200" dirty="0"/>
              <a:t> </a:t>
            </a:r>
            <a:r>
              <a:rPr lang="ru-RU" sz="1200" dirty="0" err="1" smtClean="0"/>
              <a:t>слів</a:t>
            </a:r>
            <a:r>
              <a:rPr lang="ru-RU" sz="1200" dirty="0" smtClean="0"/>
              <a:t> </a:t>
            </a:r>
            <a:r>
              <a:rPr lang="ru-RU" sz="1200" dirty="0"/>
              <a:t>до </a:t>
            </a:r>
            <a:r>
              <a:rPr lang="ru-RU" sz="1200" dirty="0" err="1"/>
              <a:t>звукових</a:t>
            </a:r>
            <a:r>
              <a:rPr lang="ru-RU" sz="1200" dirty="0"/>
              <a:t> схем. </a:t>
            </a:r>
            <a:r>
              <a:rPr lang="ru-RU" sz="1200" dirty="0" err="1"/>
              <a:t>Дитині</a:t>
            </a:r>
            <a:r>
              <a:rPr lang="ru-RU" sz="1200" dirty="0"/>
              <a:t> </a:t>
            </a:r>
            <a:r>
              <a:rPr lang="ru-RU" sz="1200" dirty="0" err="1"/>
              <a:t>пропонують</a:t>
            </a:r>
            <a:r>
              <a:rPr lang="ru-RU" sz="1200" dirty="0"/>
              <a:t> </a:t>
            </a:r>
            <a:r>
              <a:rPr lang="ru-RU" sz="1200" dirty="0" err="1"/>
              <a:t>показати</a:t>
            </a:r>
            <a:r>
              <a:rPr lang="ru-RU" sz="1200" dirty="0"/>
              <a:t> </a:t>
            </a:r>
            <a:r>
              <a:rPr lang="ru-RU" sz="1200" dirty="0" err="1"/>
              <a:t>картку</a:t>
            </a:r>
            <a:r>
              <a:rPr lang="ru-RU" sz="1200" dirty="0"/>
              <a:t>, в </a:t>
            </a:r>
            <a:r>
              <a:rPr lang="ru-RU" sz="1200" dirty="0" err="1"/>
              <a:t>назві</a:t>
            </a:r>
            <a:r>
              <a:rPr lang="ru-RU" sz="1200" dirty="0"/>
              <a:t> </a:t>
            </a:r>
            <a:r>
              <a:rPr lang="ru-RU" sz="1200" dirty="0" err="1"/>
              <a:t>якої</a:t>
            </a:r>
            <a:r>
              <a:rPr lang="ru-RU" sz="1200" dirty="0"/>
              <a:t> є </a:t>
            </a:r>
            <a:r>
              <a:rPr lang="ru-RU" sz="1200" dirty="0" err="1"/>
              <a:t>певний</a:t>
            </a:r>
            <a:r>
              <a:rPr lang="ru-RU" sz="1200" dirty="0"/>
              <a:t> звук, </a:t>
            </a:r>
            <a:r>
              <a:rPr lang="ru-RU" sz="1200" dirty="0" err="1"/>
              <a:t>складати</a:t>
            </a:r>
            <a:r>
              <a:rPr lang="ru-RU" sz="1200" dirty="0"/>
              <a:t> слова з </a:t>
            </a:r>
            <a:r>
              <a:rPr lang="ru-RU" sz="1200" dirty="0" err="1"/>
              <a:t>літер</a:t>
            </a:r>
            <a:r>
              <a:rPr lang="ru-RU" sz="1200" dirty="0"/>
              <a:t>. </a:t>
            </a:r>
            <a:r>
              <a:rPr lang="ru-RU" sz="1200" dirty="0" err="1" smtClean="0"/>
              <a:t>Цікавими</a:t>
            </a:r>
            <a:r>
              <a:rPr lang="ru-RU" sz="1200" dirty="0" smtClean="0"/>
              <a:t> </a:t>
            </a:r>
            <a:r>
              <a:rPr lang="ru-RU" sz="1200" dirty="0" err="1"/>
              <a:t>можуть</a:t>
            </a:r>
            <a:r>
              <a:rPr lang="ru-RU" sz="1200" dirty="0"/>
              <a:t> бути “</a:t>
            </a:r>
            <a:r>
              <a:rPr lang="ru-RU" sz="1200" dirty="0" err="1"/>
              <a:t>магічні</a:t>
            </a:r>
            <a:r>
              <a:rPr lang="ru-RU" sz="1200" dirty="0"/>
              <a:t> </a:t>
            </a:r>
            <a:r>
              <a:rPr lang="ru-RU" sz="1200" dirty="0" err="1"/>
              <a:t>диктанти</a:t>
            </a:r>
            <a:r>
              <a:rPr lang="ru-RU" sz="1200" dirty="0"/>
              <a:t>” для </a:t>
            </a:r>
            <a:r>
              <a:rPr lang="ru-RU" sz="1200" dirty="0" err="1"/>
              <a:t>розвитку</a:t>
            </a:r>
            <a:r>
              <a:rPr lang="ru-RU" sz="1200" dirty="0"/>
              <a:t> </a:t>
            </a:r>
            <a:r>
              <a:rPr lang="ru-RU" sz="1200" dirty="0" err="1"/>
              <a:t>слухової</a:t>
            </a:r>
            <a:r>
              <a:rPr lang="ru-RU" sz="1200" dirty="0"/>
              <a:t> </a:t>
            </a:r>
            <a:r>
              <a:rPr lang="ru-RU" sz="1200" dirty="0" err="1"/>
              <a:t>уваги</a:t>
            </a:r>
            <a:r>
              <a:rPr lang="ru-RU" sz="1200" dirty="0"/>
              <a:t>. </a:t>
            </a:r>
            <a:r>
              <a:rPr lang="ru-RU" sz="1200" dirty="0" err="1"/>
              <a:t>Вчитель</a:t>
            </a:r>
            <a:r>
              <a:rPr lang="ru-RU" sz="1200" dirty="0"/>
              <a:t> </a:t>
            </a:r>
            <a:r>
              <a:rPr lang="ru-RU" sz="1200" dirty="0" err="1"/>
              <a:t>читає</a:t>
            </a:r>
            <a:r>
              <a:rPr lang="ru-RU" sz="1200" dirty="0"/>
              <a:t> текст, </a:t>
            </a:r>
            <a:r>
              <a:rPr lang="ru-RU" sz="1200" dirty="0" err="1"/>
              <a:t>учень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</a:t>
            </a:r>
            <a:r>
              <a:rPr lang="ru-RU" sz="1200" dirty="0" err="1"/>
              <a:t>помітити</a:t>
            </a:r>
            <a:r>
              <a:rPr lang="ru-RU" sz="1200" dirty="0"/>
              <a:t> </a:t>
            </a:r>
            <a:r>
              <a:rPr lang="ru-RU" sz="1200" dirty="0" err="1"/>
              <a:t>собі</a:t>
            </a:r>
            <a:r>
              <a:rPr lang="ru-RU" sz="1200" dirty="0"/>
              <a:t> </a:t>
            </a:r>
            <a:r>
              <a:rPr lang="ru-RU" sz="1200" dirty="0" err="1"/>
              <a:t>речення</a:t>
            </a:r>
            <a:r>
              <a:rPr lang="ru-RU" sz="1200" dirty="0"/>
              <a:t> </a:t>
            </a:r>
            <a:r>
              <a:rPr lang="ru-RU" sz="1200" dirty="0" err="1"/>
              <a:t>піктограмою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серією</a:t>
            </a:r>
            <a:r>
              <a:rPr lang="ru-RU" sz="1200" dirty="0"/>
              <a:t> </a:t>
            </a:r>
            <a:r>
              <a:rPr lang="ru-RU" sz="1200" dirty="0" err="1"/>
              <a:t>малюнків</a:t>
            </a:r>
            <a:r>
              <a:rPr lang="ru-RU" sz="1200" dirty="0"/>
              <a:t>. </a:t>
            </a:r>
            <a:r>
              <a:rPr lang="ru-RU" sz="1200" dirty="0" err="1"/>
              <a:t>Пізніше</a:t>
            </a:r>
            <a:r>
              <a:rPr lang="ru-RU" sz="1200" dirty="0"/>
              <a:t> за </a:t>
            </a:r>
            <a:r>
              <a:rPr lang="ru-RU" sz="1200" dirty="0" err="1"/>
              <a:t>малюнками</a:t>
            </a:r>
            <a:r>
              <a:rPr lang="ru-RU" sz="1200" dirty="0"/>
              <a:t> </a:t>
            </a:r>
            <a:r>
              <a:rPr lang="ru-RU" sz="1200" dirty="0" err="1"/>
              <a:t>складають</a:t>
            </a:r>
            <a:r>
              <a:rPr lang="ru-RU" sz="1200" dirty="0"/>
              <a:t> </a:t>
            </a:r>
            <a:r>
              <a:rPr lang="ru-RU" sz="1200" dirty="0" err="1"/>
              <a:t>розповідь</a:t>
            </a:r>
            <a:r>
              <a:rPr lang="ru-RU" sz="1200" dirty="0"/>
              <a:t> та </a:t>
            </a:r>
            <a:r>
              <a:rPr lang="ru-RU" sz="1200" dirty="0" err="1"/>
              <a:t>відтворюють</a:t>
            </a:r>
            <a:r>
              <a:rPr lang="ru-RU" sz="1200" dirty="0"/>
              <a:t> текст</a:t>
            </a:r>
            <a:r>
              <a:rPr lang="ru-RU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При </a:t>
            </a:r>
            <a:r>
              <a:rPr lang="ru-RU" sz="1200" i="1" dirty="0" err="1"/>
              <a:t>семантичній</a:t>
            </a:r>
            <a:r>
              <a:rPr lang="ru-RU" sz="1200" i="1" dirty="0"/>
              <a:t> </a:t>
            </a:r>
            <a:r>
              <a:rPr lang="ru-RU" sz="1200" i="1" dirty="0" err="1"/>
              <a:t>дислексії</a:t>
            </a:r>
            <a:r>
              <a:rPr lang="ru-RU" sz="1200" i="1" dirty="0"/>
              <a:t> </a:t>
            </a:r>
            <a:r>
              <a:rPr lang="ru-RU" sz="1200" dirty="0" err="1"/>
              <a:t>читання</a:t>
            </a:r>
            <a:r>
              <a:rPr lang="ru-RU" sz="1200" dirty="0"/>
              <a:t> </a:t>
            </a:r>
            <a:r>
              <a:rPr lang="ru-RU" sz="1200" dirty="0" err="1"/>
              <a:t>автоматичне</a:t>
            </a:r>
            <a:r>
              <a:rPr lang="ru-RU" sz="1200" dirty="0"/>
              <a:t> – </a:t>
            </a:r>
            <a:r>
              <a:rPr lang="ru-RU" sz="1200" dirty="0" err="1"/>
              <a:t>сенс</a:t>
            </a:r>
            <a:r>
              <a:rPr lang="ru-RU" sz="1200" dirty="0"/>
              <a:t> </a:t>
            </a:r>
            <a:r>
              <a:rPr lang="ru-RU" sz="1200" dirty="0" err="1"/>
              <a:t>прочитаного</a:t>
            </a:r>
            <a:r>
              <a:rPr lang="ru-RU" sz="1200" dirty="0"/>
              <a:t> не </a:t>
            </a:r>
            <a:r>
              <a:rPr lang="ru-RU" sz="1200" dirty="0" err="1"/>
              <a:t>сприймається</a:t>
            </a:r>
            <a:r>
              <a:rPr lang="ru-RU" sz="1200" dirty="0"/>
              <a:t>. </a:t>
            </a:r>
            <a:r>
              <a:rPr lang="ru-RU" sz="1200" dirty="0" err="1"/>
              <a:t>Корисно</a:t>
            </a:r>
            <a:r>
              <a:rPr lang="ru-RU" sz="1200" dirty="0"/>
              <a:t> </a:t>
            </a:r>
            <a:r>
              <a:rPr lang="ru-RU" sz="1200" dirty="0" err="1"/>
              <a:t>складати</a:t>
            </a:r>
            <a:r>
              <a:rPr lang="ru-RU" sz="1200" dirty="0"/>
              <a:t> план тексту перед </a:t>
            </a:r>
            <a:r>
              <a:rPr lang="ru-RU" sz="1200" dirty="0" err="1"/>
              <a:t>переказом</a:t>
            </a:r>
            <a:r>
              <a:rPr lang="ru-RU" sz="1200" dirty="0"/>
              <a:t>, </a:t>
            </a:r>
            <a:r>
              <a:rPr lang="ru-RU" sz="1200" dirty="0" err="1"/>
              <a:t>виконувати</a:t>
            </a:r>
            <a:r>
              <a:rPr lang="ru-RU" sz="1200" dirty="0"/>
              <a:t> </a:t>
            </a:r>
            <a:r>
              <a:rPr lang="ru-RU" sz="1200" dirty="0" err="1"/>
              <a:t>словникову</a:t>
            </a:r>
            <a:r>
              <a:rPr lang="ru-RU" sz="1200" dirty="0"/>
              <a:t> роботу, </a:t>
            </a:r>
            <a:r>
              <a:rPr lang="ru-RU" sz="1200" dirty="0" err="1"/>
              <a:t>використовувати</a:t>
            </a:r>
            <a:r>
              <a:rPr lang="ru-RU" sz="1200" dirty="0"/>
              <a:t> </a:t>
            </a:r>
            <a:r>
              <a:rPr lang="ru-RU" sz="1200" dirty="0" err="1"/>
              <a:t>мнемотаблиці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0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eble template">
  <a:themeElements>
    <a:clrScheme name="Custom 347">
      <a:dk1>
        <a:srgbClr val="333A47"/>
      </a:dk1>
      <a:lt1>
        <a:srgbClr val="FFFFFF"/>
      </a:lt1>
      <a:dk2>
        <a:srgbClr val="707379"/>
      </a:dk2>
      <a:lt2>
        <a:srgbClr val="FFF0ED"/>
      </a:lt2>
      <a:accent1>
        <a:srgbClr val="FFB9A7"/>
      </a:accent1>
      <a:accent2>
        <a:srgbClr val="D26A50"/>
      </a:accent2>
      <a:accent3>
        <a:srgbClr val="8BB0C4"/>
      </a:accent3>
      <a:accent4>
        <a:srgbClr val="5F759B"/>
      </a:accent4>
      <a:accent5>
        <a:srgbClr val="E2C7A1"/>
      </a:accent5>
      <a:accent6>
        <a:srgbClr val="B28F64"/>
      </a:accent6>
      <a:hlink>
        <a:srgbClr val="425C8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1432</Words>
  <Application>Microsoft Office PowerPoint</Application>
  <PresentationFormat>Экран (16:9)</PresentationFormat>
  <Paragraphs>125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Playfair Display Regular</vt:lpstr>
      <vt:lpstr>Times New Roman</vt:lpstr>
      <vt:lpstr>Inter-Regular</vt:lpstr>
      <vt:lpstr>Wingdings</vt:lpstr>
      <vt:lpstr>Feeble template</vt:lpstr>
      <vt:lpstr>Презентация PowerPoint</vt:lpstr>
      <vt:lpstr>План роботи\</vt:lpstr>
      <vt:lpstr>Інклюзія – це процес реального включення осіб з особливими потребами в активне суспільне життя.   Інклюзивне навчання –  це система освітніх послуг, що ґрунтується на принципі забезпечення основного права дітей на освіту та права здобувати її за місцем проживання, що передбачає навчання дитини з особливими освітніми потребами в умовах загальноосвітнього закладу.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MMK2</dc:creator>
  <cp:lastModifiedBy>MMK2</cp:lastModifiedBy>
  <cp:revision>63</cp:revision>
  <dcterms:modified xsi:type="dcterms:W3CDTF">2021-09-23T13:30:41Z</dcterms:modified>
</cp:coreProperties>
</file>